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FF033-AD0D-4681-95B8-D5509D9DA01A}" v="13" dt="2023-05-19T15:02:37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60" d="100"/>
          <a:sy n="160" d="100"/>
        </p:scale>
        <p:origin x="414" y="-3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mermann, Tom (FW)" userId="6ea06782-69c0-4dc5-b39b-98c0aabe3cf0" providerId="ADAL" clId="{A8BFF033-AD0D-4681-95B8-D5509D9DA01A}"/>
    <pc:docChg chg="custSel modSld">
      <pc:chgData name="Timmermann, Tom (FW)" userId="6ea06782-69c0-4dc5-b39b-98c0aabe3cf0" providerId="ADAL" clId="{A8BFF033-AD0D-4681-95B8-D5509D9DA01A}" dt="2023-05-19T12:11:29.173" v="392" actId="20577"/>
      <pc:docMkLst>
        <pc:docMk/>
      </pc:docMkLst>
      <pc:sldChg chg="modSp mod">
        <pc:chgData name="Timmermann, Tom (FW)" userId="6ea06782-69c0-4dc5-b39b-98c0aabe3cf0" providerId="ADAL" clId="{A8BFF033-AD0D-4681-95B8-D5509D9DA01A}" dt="2023-05-19T12:09:01.451" v="354" actId="33524"/>
        <pc:sldMkLst>
          <pc:docMk/>
          <pc:sldMk cId="205097529" sldId="256"/>
        </pc:sldMkLst>
        <pc:spChg chg="mod">
          <ac:chgData name="Timmermann, Tom (FW)" userId="6ea06782-69c0-4dc5-b39b-98c0aabe3cf0" providerId="ADAL" clId="{A8BFF033-AD0D-4681-95B8-D5509D9DA01A}" dt="2023-05-19T12:09:01.451" v="354" actId="33524"/>
          <ac:spMkLst>
            <pc:docMk/>
            <pc:sldMk cId="205097529" sldId="256"/>
            <ac:spMk id="4" creationId="{D1730C05-474B-4D04-A1D3-6CE5A6B2ED3F}"/>
          </ac:spMkLst>
        </pc:spChg>
      </pc:sldChg>
      <pc:sldChg chg="modSp mod">
        <pc:chgData name="Timmermann, Tom (FW)" userId="6ea06782-69c0-4dc5-b39b-98c0aabe3cf0" providerId="ADAL" clId="{A8BFF033-AD0D-4681-95B8-D5509D9DA01A}" dt="2023-05-19T12:09:29.930" v="375" actId="20577"/>
        <pc:sldMkLst>
          <pc:docMk/>
          <pc:sldMk cId="2692383406" sldId="257"/>
        </pc:sldMkLst>
        <pc:spChg chg="mod">
          <ac:chgData name="Timmermann, Tom (FW)" userId="6ea06782-69c0-4dc5-b39b-98c0aabe3cf0" providerId="ADAL" clId="{A8BFF033-AD0D-4681-95B8-D5509D9DA01A}" dt="2023-05-19T12:09:09.589" v="355" actId="33524"/>
          <ac:spMkLst>
            <pc:docMk/>
            <pc:sldMk cId="2692383406" sldId="257"/>
            <ac:spMk id="3" creationId="{BB7F9F5E-7668-48E5-960C-CADA8037229C}"/>
          </ac:spMkLst>
        </pc:spChg>
        <pc:spChg chg="mod">
          <ac:chgData name="Timmermann, Tom (FW)" userId="6ea06782-69c0-4dc5-b39b-98c0aabe3cf0" providerId="ADAL" clId="{A8BFF033-AD0D-4681-95B8-D5509D9DA01A}" dt="2023-05-19T12:09:29.930" v="375" actId="20577"/>
          <ac:spMkLst>
            <pc:docMk/>
            <pc:sldMk cId="2692383406" sldId="257"/>
            <ac:spMk id="6" creationId="{5173CD78-75D1-4A72-BAC5-A51511F774B5}"/>
          </ac:spMkLst>
        </pc:spChg>
      </pc:sldChg>
      <pc:sldChg chg="modSp mod">
        <pc:chgData name="Timmermann, Tom (FW)" userId="6ea06782-69c0-4dc5-b39b-98c0aabe3cf0" providerId="ADAL" clId="{A8BFF033-AD0D-4681-95B8-D5509D9DA01A}" dt="2023-05-19T12:11:29.173" v="392" actId="20577"/>
        <pc:sldMkLst>
          <pc:docMk/>
          <pc:sldMk cId="3744730355" sldId="263"/>
        </pc:sldMkLst>
        <pc:spChg chg="mod">
          <ac:chgData name="Timmermann, Tom (FW)" userId="6ea06782-69c0-4dc5-b39b-98c0aabe3cf0" providerId="ADAL" clId="{A8BFF033-AD0D-4681-95B8-D5509D9DA01A}" dt="2023-05-19T12:11:29.173" v="392" actId="20577"/>
          <ac:spMkLst>
            <pc:docMk/>
            <pc:sldMk cId="3744730355" sldId="263"/>
            <ac:spMk id="3" creationId="{BB7F9F5E-7668-48E5-960C-CADA8037229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ymsoffice-my.sharepoint.com/personal/tom_timmermann_ky_gov/Documents/Desktop/2022%20APR/FINAL%202022%20AP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01921519069375E-2"/>
          <c:y val="4.7050890910471786E-2"/>
          <c:w val="0.91866433362496358"/>
          <c:h val="0.89943381477138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Sheet1!$A$4:$G$4</c:f>
              <c:strCache>
                <c:ptCount val="7"/>
                <c:pt idx="0">
                  <c:v>REBA</c:v>
                </c:pt>
                <c:pt idx="1">
                  <c:v>GREENBO</c:v>
                </c:pt>
                <c:pt idx="2">
                  <c:v>SMOKY VALLEY</c:v>
                </c:pt>
                <c:pt idx="3">
                  <c:v>WILGREEN</c:v>
                </c:pt>
                <c:pt idx="4">
                  <c:v>CARNICO</c:v>
                </c:pt>
                <c:pt idx="5">
                  <c:v>GRAYSON</c:v>
                </c:pt>
                <c:pt idx="6">
                  <c:v>CAVE RUN</c:v>
                </c:pt>
              </c:strCache>
            </c:strRef>
          </c:cat>
          <c:val>
            <c:numRef>
              <c:f>Sheet1!$A$5:$G$5</c:f>
              <c:numCache>
                <c:formatCode>General</c:formatCode>
                <c:ptCount val="7"/>
                <c:pt idx="0">
                  <c:v>112.3</c:v>
                </c:pt>
                <c:pt idx="1">
                  <c:v>76</c:v>
                </c:pt>
                <c:pt idx="2">
                  <c:v>54.7</c:v>
                </c:pt>
                <c:pt idx="3">
                  <c:v>29.6</c:v>
                </c:pt>
                <c:pt idx="4">
                  <c:v>6.3</c:v>
                </c:pt>
                <c:pt idx="5">
                  <c:v>6.2</c:v>
                </c:pt>
                <c:pt idx="6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9-47FB-87BE-68E6976AD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0466176"/>
        <c:axId val="1967233360"/>
      </c:barChart>
      <c:catAx>
        <c:axId val="118046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233360"/>
        <c:crosses val="autoZero"/>
        <c:auto val="1"/>
        <c:lblAlgn val="ctr"/>
        <c:lblOffset val="100"/>
        <c:noMultiLvlLbl val="0"/>
      </c:catAx>
      <c:valAx>
        <c:axId val="1967233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46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34-49E4-9073-C7B156D84E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34-49E4-9073-C7B156D84E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34-49E4-9073-C7B156D84E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Sheet1!$AB$2:$AB$4</c:f>
              <c:strCache>
                <c:ptCount val="3"/>
                <c:pt idx="0">
                  <c:v>Worse</c:v>
                </c:pt>
                <c:pt idx="1">
                  <c:v>Same</c:v>
                </c:pt>
                <c:pt idx="2">
                  <c:v>Improving</c:v>
                </c:pt>
              </c:strCache>
            </c:strRef>
          </c:cat>
          <c:val>
            <c:numRef>
              <c:f>Sheet1!$AC$2:$AC$4</c:f>
              <c:numCache>
                <c:formatCode>General</c:formatCode>
                <c:ptCount val="3"/>
                <c:pt idx="0">
                  <c:v>40.299999999999997</c:v>
                </c:pt>
                <c:pt idx="1">
                  <c:v>36.4</c:v>
                </c:pt>
                <c:pt idx="2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34-49E4-9073-C7B156D84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E8-4F02-B14B-1E88E12729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E8-4F02-B14B-1E88E12729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E8-4F02-B14B-1E88E12729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E8-4F02-B14B-1E88E12729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E8-4F02-B14B-1E88E127298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FE8-4F02-B14B-1E88E127298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FE8-4F02-B14B-1E88E127298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FE8-4F02-B14B-1E88E12729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'41'!$S$4:$S$11</c:f>
              <c:strCache>
                <c:ptCount val="8"/>
                <c:pt idx="0">
                  <c:v>Largemouth Bass</c:v>
                </c:pt>
                <c:pt idx="1">
                  <c:v>Bluegill</c:v>
                </c:pt>
                <c:pt idx="2">
                  <c:v>Redear Sunfish</c:v>
                </c:pt>
                <c:pt idx="3">
                  <c:v>White Crappie</c:v>
                </c:pt>
                <c:pt idx="4">
                  <c:v>Black Crappie</c:v>
                </c:pt>
                <c:pt idx="5">
                  <c:v>Channel Catfish</c:v>
                </c:pt>
                <c:pt idx="6">
                  <c:v>Saugeye</c:v>
                </c:pt>
                <c:pt idx="7">
                  <c:v>Common Carp</c:v>
                </c:pt>
              </c:strCache>
            </c:strRef>
          </c:cat>
          <c:val>
            <c:numRef>
              <c:f>'41'!$R$4:$R$11</c:f>
              <c:numCache>
                <c:formatCode>General</c:formatCode>
                <c:ptCount val="8"/>
                <c:pt idx="0">
                  <c:v>854</c:v>
                </c:pt>
                <c:pt idx="1">
                  <c:v>513</c:v>
                </c:pt>
                <c:pt idx="2">
                  <c:v>5</c:v>
                </c:pt>
                <c:pt idx="3">
                  <c:v>23</c:v>
                </c:pt>
                <c:pt idx="4">
                  <c:v>75</c:v>
                </c:pt>
                <c:pt idx="5">
                  <c:v>23</c:v>
                </c:pt>
                <c:pt idx="6">
                  <c:v>12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FE8-4F02-B14B-1E88E1272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196367252721942"/>
          <c:y val="0.17997521143190434"/>
          <c:w val="0.2346506185960191"/>
          <c:h val="0.50058034412365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FC-4F37-B3E8-F61C0D38F4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FC-4F37-B3E8-F61C0D38F4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FC-4F37-B3E8-F61C0D38F4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FC-4F37-B3E8-F61C0D38F4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Sheet1!$D$1:$D$4</c:f>
              <c:strCache>
                <c:ptCount val="4"/>
                <c:pt idx="0">
                  <c:v>1st time</c:v>
                </c:pt>
                <c:pt idx="1">
                  <c:v>1-4 trips a year</c:v>
                </c:pt>
                <c:pt idx="2">
                  <c:v>5-10 trips a year</c:v>
                </c:pt>
                <c:pt idx="3">
                  <c:v>&gt;10 trips a year</c:v>
                </c:pt>
              </c:strCache>
            </c:strRef>
          </c:cat>
          <c:val>
            <c:numRef>
              <c:f>Sheet1!$E$1:$E$4</c:f>
              <c:numCache>
                <c:formatCode>General</c:formatCode>
                <c:ptCount val="4"/>
                <c:pt idx="0">
                  <c:v>23.2</c:v>
                </c:pt>
                <c:pt idx="1">
                  <c:v>26.8</c:v>
                </c:pt>
                <c:pt idx="2">
                  <c:v>23.9</c:v>
                </c:pt>
                <c:pt idx="3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FC-4F37-B3E8-F61C0D38F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BD-4D83-BD08-7B751C2BAA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BD-4D83-BD08-7B751C2BAA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Sheet1!$G$1:$G$2</c:f>
              <c:strCache>
                <c:ptCount val="2"/>
                <c:pt idx="0">
                  <c:v>Resident</c:v>
                </c:pt>
                <c:pt idx="1">
                  <c:v>Non-Resident</c:v>
                </c:pt>
              </c:strCache>
            </c:strRef>
          </c:cat>
          <c:val>
            <c:numRef>
              <c:f>Sheet1!$H$1:$H$2</c:f>
              <c:numCache>
                <c:formatCode>General</c:formatCode>
                <c:ptCount val="2"/>
                <c:pt idx="0">
                  <c:v>9.6999999999999993</c:v>
                </c:pt>
                <c:pt idx="1">
                  <c:v>90.3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BD-4D83-BD08-7B751C2BA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F0-4A2E-BE64-635B2037E1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F0-4A2E-BE64-635B2037E1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F0-4A2E-BE64-635B2037E1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Sheet1!$J$2:$J$4</c:f>
              <c:strCache>
                <c:ptCount val="3"/>
                <c:pt idx="0">
                  <c:v>Satisfied</c:v>
                </c:pt>
                <c:pt idx="1">
                  <c:v>Dissatisfied</c:v>
                </c:pt>
                <c:pt idx="2">
                  <c:v>Neutral</c:v>
                </c:pt>
              </c:strCache>
            </c:strRef>
          </c:cat>
          <c:val>
            <c:numRef>
              <c:f>Sheet1!$K$2:$K$4</c:f>
              <c:numCache>
                <c:formatCode>General</c:formatCode>
                <c:ptCount val="3"/>
                <c:pt idx="0">
                  <c:v>49.7</c:v>
                </c:pt>
                <c:pt idx="1">
                  <c:v>28.2</c:v>
                </c:pt>
                <c:pt idx="2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F0-4A2E-BE64-635B2037E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8-4A62-A3E3-D65CCC47DD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8-4A62-A3E3-D65CCC47DD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E8-4A62-A3E3-D65CCC47DD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Sheet1!$M$2:$M$4</c:f>
              <c:strCache>
                <c:ptCount val="3"/>
                <c:pt idx="0">
                  <c:v>Satisfied</c:v>
                </c:pt>
                <c:pt idx="1">
                  <c:v>Dissatisfied</c:v>
                </c:pt>
                <c:pt idx="2">
                  <c:v>Neutral</c:v>
                </c:pt>
              </c:strCache>
            </c:strRef>
          </c:cat>
          <c:val>
            <c:numRef>
              <c:f>Sheet1!$N$2:$N$4</c:f>
              <c:numCache>
                <c:formatCode>General</c:formatCode>
                <c:ptCount val="3"/>
                <c:pt idx="0">
                  <c:v>64.7</c:v>
                </c:pt>
                <c:pt idx="1">
                  <c:v>23.5</c:v>
                </c:pt>
                <c:pt idx="2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E8-4A62-A3E3-D65CCC47D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35-45FF-9AB4-33BE382673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35-45FF-9AB4-33BE382673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35-45FF-9AB4-33BE382673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Sheet1!$S$2:$S$4</c:f>
              <c:strCache>
                <c:ptCount val="3"/>
                <c:pt idx="0">
                  <c:v>Satisfied</c:v>
                </c:pt>
                <c:pt idx="1">
                  <c:v>Dissatisfied</c:v>
                </c:pt>
                <c:pt idx="2">
                  <c:v>Neutral</c:v>
                </c:pt>
              </c:strCache>
            </c:strRef>
          </c:cat>
          <c:val>
            <c:numRef>
              <c:f>Sheet1!$T$2:$T$4</c:f>
              <c:numCache>
                <c:formatCode>General</c:formatCode>
                <c:ptCount val="3"/>
                <c:pt idx="0">
                  <c:v>44.7</c:v>
                </c:pt>
                <c:pt idx="1">
                  <c:v>24.2</c:v>
                </c:pt>
                <c:pt idx="2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35-45FF-9AB4-33BE38267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C4-44A9-9247-0B099AC788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C4-44A9-9247-0B099AC788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C4-44A9-9247-0B099AC788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Sheet1!$V$2:$V$4</c:f>
              <c:strCache>
                <c:ptCount val="3"/>
                <c:pt idx="0">
                  <c:v>Satisfied</c:v>
                </c:pt>
                <c:pt idx="1">
                  <c:v>Dissatisfied</c:v>
                </c:pt>
                <c:pt idx="2">
                  <c:v>Neutral</c:v>
                </c:pt>
              </c:strCache>
            </c:strRef>
          </c:cat>
          <c:val>
            <c:numRef>
              <c:f>Sheet1!$W$2:$W$4</c:f>
              <c:numCache>
                <c:formatCode>General</c:formatCode>
                <c:ptCount val="3"/>
                <c:pt idx="0">
                  <c:v>55.6</c:v>
                </c:pt>
                <c:pt idx="1">
                  <c:v>11.1</c:v>
                </c:pt>
                <c:pt idx="2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C4-44A9-9247-0B099AC78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DA-4571-9CB2-907087E8BB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DA-4571-9CB2-907087E8BB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Sheet1!$Y$2:$Y$3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Sheet1!$Z$2:$Z$3</c:f>
              <c:numCache>
                <c:formatCode>General</c:formatCode>
                <c:ptCount val="2"/>
                <c:pt idx="0">
                  <c:v>56.6</c:v>
                </c:pt>
                <c:pt idx="1">
                  <c:v>43.4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DA-4571-9CB2-907087E8B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F9E0FF-3E5C-48FC-93A6-24282F5AA7E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40C8D3-E60F-46DE-B247-71B660A1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BECC-5330-4D99-90F5-64275274DF4B}" type="datetime1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9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DB5-3749-41E0-B226-61E10C270F8C}" type="datetime1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4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9EDA-D80E-4080-920F-2EE2D3658C10}" type="datetime1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6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1F64-27CF-4399-A881-88321F0606C0}" type="datetime1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2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2BAF-C49B-408F-B71E-7DBECC1DB463}" type="datetime1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8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143-1BD5-40BB-A86B-3CAE797D2384}" type="datetime1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9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EB6A-CEBB-40B5-ADB3-CD29F7F6415F}" type="datetime1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5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7327-829D-4966-826F-3AFB30388EBA}" type="datetime1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3979-87EB-45C0-930C-DB3E584216B6}" type="datetime1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4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FA4B-678D-4951-A6EA-0E087D55A742}" type="datetime1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6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D9CC-5A89-415C-97D0-3CF1EC0DD84C}" type="datetime1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0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656BB-031D-4935-BCD8-C92DFD67DAA2}" type="datetime1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2A28A-D50A-4864-9326-8AB88C4D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730C05-474B-4D04-A1D3-6CE5A6B2ED3F}"/>
              </a:ext>
            </a:extLst>
          </p:cNvPr>
          <p:cNvSpPr txBox="1"/>
          <p:nvPr/>
        </p:nvSpPr>
        <p:spPr>
          <a:xfrm>
            <a:off x="800100" y="1810061"/>
            <a:ext cx="6389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From April 1 though October 31 a roving creel survey was conducted on Lake Carnico.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total, 710 Fishing trips were recorded (6.3 Trips per acre), 2,465 hours spent fishing.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This trips per acre is less than several of the smaller lakes we manage, but on par with the pressure we see on some of our bigger lakes.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Most of the anglers were male (92%), Kentucky Residents (96%) and were fishing from a boat (68%)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878B3B-CE64-4763-8FF2-4F1E6C58C1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662475"/>
              </p:ext>
            </p:extLst>
          </p:nvPr>
        </p:nvGraphicFramePr>
        <p:xfrm>
          <a:off x="800100" y="5562276"/>
          <a:ext cx="6172200" cy="3785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DA2D9-B75B-4957-94E7-6CC3A12E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ADED8A-BA76-4ADA-AE30-51A8F386FE91}"/>
              </a:ext>
            </a:extLst>
          </p:cNvPr>
          <p:cNvSpPr txBox="1">
            <a:spLocks/>
          </p:cNvSpPr>
          <p:nvPr/>
        </p:nvSpPr>
        <p:spPr>
          <a:xfrm>
            <a:off x="534353" y="535520"/>
            <a:ext cx="6703695" cy="9177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Lake Carnico Creel Survey, 2022</a:t>
            </a:r>
          </a:p>
        </p:txBody>
      </p:sp>
    </p:spTree>
    <p:extLst>
      <p:ext uri="{BB962C8B-B14F-4D97-AF65-F5344CB8AC3E}">
        <p14:creationId xmlns:p14="http://schemas.microsoft.com/office/powerpoint/2010/main" val="20509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6546-E2FF-4C7F-B068-07F1F1B8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917724"/>
          </a:xfrm>
        </p:spPr>
        <p:txBody>
          <a:bodyPr/>
          <a:lstStyle/>
          <a:p>
            <a:r>
              <a:rPr lang="en-US" b="1" u="sng" dirty="0"/>
              <a:t>Lake Carnico Creel Survey,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9F5E-7668-48E5-960C-CADA80372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1453244"/>
            <a:ext cx="6703695" cy="2694213"/>
          </a:xfrm>
        </p:spPr>
        <p:txBody>
          <a:bodyPr/>
          <a:lstStyle/>
          <a:p>
            <a:r>
              <a:rPr lang="en-US" dirty="0"/>
              <a:t>During the survey 1,508 fish were caught, and only 123 fish harvested.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Most of the fish caught were Largemouth bass.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87824-7151-4A04-9F16-BACA23FE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1E763C-523A-4B3C-94F3-F0DAA2C646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83034"/>
              </p:ext>
            </p:extLst>
          </p:nvPr>
        </p:nvGraphicFramePr>
        <p:xfrm>
          <a:off x="-261251" y="3461654"/>
          <a:ext cx="7249885" cy="4441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73CD78-75D1-4A72-BAC5-A51511F774B5}"/>
              </a:ext>
            </a:extLst>
          </p:cNvPr>
          <p:cNvSpPr txBox="1">
            <a:spLocks/>
          </p:cNvSpPr>
          <p:nvPr/>
        </p:nvSpPr>
        <p:spPr>
          <a:xfrm>
            <a:off x="783766" y="7481810"/>
            <a:ext cx="6703695" cy="2694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 Largemouth Bass were harvested from the lake.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Largemouth Bass - best months were July, August and September.</a:t>
            </a:r>
          </a:p>
        </p:txBody>
      </p:sp>
    </p:spTree>
    <p:extLst>
      <p:ext uri="{BB962C8B-B14F-4D97-AF65-F5344CB8AC3E}">
        <p14:creationId xmlns:p14="http://schemas.microsoft.com/office/powerpoint/2010/main" val="269238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fish&#10;&#10;Description automatically generated">
            <a:extLst>
              <a:ext uri="{FF2B5EF4-FFF2-40B4-BE49-F238E27FC236}">
                <a16:creationId xmlns:a16="http://schemas.microsoft.com/office/drawing/2014/main" id="{C9944506-95A0-4BFD-BEBF-69A213605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12" y="5577179"/>
            <a:ext cx="4021174" cy="2594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29087A-EF8B-415C-896F-3AE57A020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047" y="1489770"/>
            <a:ext cx="4070305" cy="2265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0C6546-E2FF-4C7F-B068-07F1F1B8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917724"/>
          </a:xfrm>
        </p:spPr>
        <p:txBody>
          <a:bodyPr/>
          <a:lstStyle/>
          <a:p>
            <a:r>
              <a:rPr lang="en-US" b="1" u="sng" dirty="0"/>
              <a:t>Lake Carnico Creel Survey,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9F5E-7668-48E5-960C-CADA80372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3755573"/>
            <a:ext cx="6703695" cy="8069636"/>
          </a:xfrm>
        </p:spPr>
        <p:txBody>
          <a:bodyPr>
            <a:normAutofit/>
          </a:bodyPr>
          <a:lstStyle/>
          <a:p>
            <a:r>
              <a:rPr lang="en-US" dirty="0"/>
              <a:t>About 50% of the crappie caught were harvested.</a:t>
            </a:r>
          </a:p>
          <a:p>
            <a:r>
              <a:rPr lang="en-US" dirty="0"/>
              <a:t>Mean length of White Crappie was 12 inches and mean length of Black Crappie was 10 inches.</a:t>
            </a:r>
          </a:p>
          <a:p>
            <a:r>
              <a:rPr lang="en-US" dirty="0"/>
              <a:t>May was the best overall month for crappie angling.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  <a:p>
            <a:r>
              <a:rPr lang="en-US" dirty="0"/>
              <a:t>Majority of the panfish caught were Bluegill (99%)</a:t>
            </a:r>
          </a:p>
          <a:p>
            <a:r>
              <a:rPr lang="en-US" dirty="0"/>
              <a:t>About 21% of those caught were harvest and the mean length of those harvest was 5 inches.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87824-7151-4A04-9F16-BACA23FE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6546-E2FF-4C7F-B068-07F1F1B8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917724"/>
          </a:xfrm>
        </p:spPr>
        <p:txBody>
          <a:bodyPr/>
          <a:lstStyle/>
          <a:p>
            <a:r>
              <a:rPr lang="en-US" b="1" u="sng" dirty="0"/>
              <a:t>Lake Carnico Creel Survey,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9F5E-7668-48E5-960C-CADA80372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1654724"/>
            <a:ext cx="6703695" cy="8069636"/>
          </a:xfrm>
        </p:spPr>
        <p:txBody>
          <a:bodyPr>
            <a:normAutofit/>
          </a:bodyPr>
          <a:lstStyle/>
          <a:p>
            <a:r>
              <a:rPr lang="en-US" dirty="0"/>
              <a:t>ANGLER ATTITUDE SURVEY </a:t>
            </a:r>
          </a:p>
          <a:p>
            <a:pPr lvl="1"/>
            <a:r>
              <a:rPr lang="en-US" dirty="0"/>
              <a:t>Surveyed 278 people in total</a:t>
            </a:r>
          </a:p>
          <a:p>
            <a:pPr lvl="2"/>
            <a:r>
              <a:rPr lang="en-US" dirty="0"/>
              <a:t>Not all of these answered every question.</a:t>
            </a:r>
          </a:p>
          <a:p>
            <a:pPr lvl="1"/>
            <a:r>
              <a:rPr lang="en-US" dirty="0"/>
              <a:t>Done in conjunction with the creel survey.</a:t>
            </a:r>
          </a:p>
          <a:p>
            <a:pPr lvl="1"/>
            <a:r>
              <a:rPr lang="en-US" dirty="0"/>
              <a:t>Our opportunity to ask anglers directly questions.  </a:t>
            </a:r>
          </a:p>
          <a:p>
            <a:pPr lvl="1"/>
            <a:r>
              <a:rPr lang="en-US" dirty="0"/>
              <a:t>Roughly 12 questions with follow-ups dependent on their responses.</a:t>
            </a:r>
          </a:p>
          <a:p>
            <a:pPr marL="388620" lvl="1" indent="0">
              <a:buNone/>
            </a:pPr>
            <a:endParaRPr lang="en-US" dirty="0"/>
          </a:p>
          <a:p>
            <a:pPr marL="388620" lvl="1" indent="0">
              <a:buNone/>
            </a:pPr>
            <a:endParaRPr lang="en-US" dirty="0"/>
          </a:p>
          <a:p>
            <a:pPr marL="38862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87824-7151-4A04-9F16-BACA23FE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EFE89E-01D0-406E-ACEA-D1138FA7E85B}"/>
              </a:ext>
            </a:extLst>
          </p:cNvPr>
          <p:cNvSpPr txBox="1">
            <a:spLocks/>
          </p:cNvSpPr>
          <p:nvPr/>
        </p:nvSpPr>
        <p:spPr>
          <a:xfrm>
            <a:off x="4376057" y="4550328"/>
            <a:ext cx="3216730" cy="237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Pretty evenly split in anglers frequency or experiences on Lake Carnico.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230785-6251-4098-9B7C-E97FB4ABE1FD}"/>
              </a:ext>
            </a:extLst>
          </p:cNvPr>
          <p:cNvCxnSpPr/>
          <p:nvPr/>
        </p:nvCxnSpPr>
        <p:spPr>
          <a:xfrm>
            <a:off x="179614" y="4065812"/>
            <a:ext cx="7058433" cy="0"/>
          </a:xfrm>
          <a:prstGeom prst="line">
            <a:avLst/>
          </a:prstGeom>
          <a:ln w="762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EC8B02B-DE2B-406B-B8A7-546E7A2FD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502723"/>
              </p:ext>
            </p:extLst>
          </p:nvPr>
        </p:nvGraphicFramePr>
        <p:xfrm>
          <a:off x="179614" y="3984175"/>
          <a:ext cx="4380548" cy="29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76B7D3-F66E-41C2-9AA4-127B52EDC0C9}"/>
              </a:ext>
            </a:extLst>
          </p:cNvPr>
          <p:cNvSpPr txBox="1">
            <a:spLocks/>
          </p:cNvSpPr>
          <p:nvPr/>
        </p:nvSpPr>
        <p:spPr>
          <a:xfrm>
            <a:off x="482767" y="7478793"/>
            <a:ext cx="3216730" cy="237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Was surprised on the number of Non-NCDC anglers we surveyed.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A9E0CB8-AD32-4899-B838-77EA02547A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280268"/>
              </p:ext>
            </p:extLst>
          </p:nvPr>
        </p:nvGraphicFramePr>
        <p:xfrm>
          <a:off x="4072904" y="6786279"/>
          <a:ext cx="33425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259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6546-E2FF-4C7F-B068-07F1F1B8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917724"/>
          </a:xfrm>
        </p:spPr>
        <p:txBody>
          <a:bodyPr/>
          <a:lstStyle/>
          <a:p>
            <a:r>
              <a:rPr lang="en-US" b="1" u="sng" dirty="0"/>
              <a:t>Lake Carnico Creel Survey,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9F5E-7668-48E5-960C-CADA80372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1654724"/>
            <a:ext cx="6703695" cy="8069636"/>
          </a:xfrm>
        </p:spPr>
        <p:txBody>
          <a:bodyPr>
            <a:normAutofit/>
          </a:bodyPr>
          <a:lstStyle/>
          <a:p>
            <a:r>
              <a:rPr lang="en-US" dirty="0"/>
              <a:t>Angler attitudes…. </a:t>
            </a:r>
          </a:p>
          <a:p>
            <a:pPr lvl="1"/>
            <a:r>
              <a:rPr lang="en-US" dirty="0"/>
              <a:t>Generally favorable with bass anglers (N=167), crappie anglers (N=45), catfish anglers (N=38) and Sunfish anglers (N=17)</a:t>
            </a:r>
          </a:p>
          <a:p>
            <a:pPr marL="388620" lvl="1" indent="0">
              <a:buNone/>
            </a:pPr>
            <a:endParaRPr lang="en-US" dirty="0"/>
          </a:p>
          <a:p>
            <a:pPr marL="388620" lvl="1" indent="0">
              <a:buNone/>
            </a:pPr>
            <a:endParaRPr lang="en-US" dirty="0"/>
          </a:p>
          <a:p>
            <a:pPr marL="38862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87824-7151-4A04-9F16-BACA23FE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A33938E-50AC-4D2F-B2DD-49D03B43A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393743"/>
              </p:ext>
            </p:extLst>
          </p:nvPr>
        </p:nvGraphicFramePr>
        <p:xfrm>
          <a:off x="786574" y="3045277"/>
          <a:ext cx="33425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D68A591-C803-4C31-BE79-33BA77CF25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492837"/>
              </p:ext>
            </p:extLst>
          </p:nvPr>
        </p:nvGraphicFramePr>
        <p:xfrm>
          <a:off x="3886200" y="6173860"/>
          <a:ext cx="33425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42698B0-91F6-4A15-A141-1FCE368E2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450903"/>
              </p:ext>
            </p:extLst>
          </p:nvPr>
        </p:nvGraphicFramePr>
        <p:xfrm>
          <a:off x="786573" y="6173860"/>
          <a:ext cx="33425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0179D25-C74F-40AD-A019-A25C0620A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917875"/>
              </p:ext>
            </p:extLst>
          </p:nvPr>
        </p:nvGraphicFramePr>
        <p:xfrm>
          <a:off x="3886200" y="3045277"/>
          <a:ext cx="33425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7802D1B-34B0-4BA1-B385-7BD60D5BC6F8}"/>
              </a:ext>
            </a:extLst>
          </p:cNvPr>
          <p:cNvSpPr/>
          <p:nvPr/>
        </p:nvSpPr>
        <p:spPr>
          <a:xfrm>
            <a:off x="534353" y="3045277"/>
            <a:ext cx="6703694" cy="6273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D2FDC2-A454-407E-8F5C-CFDFB7B01514}"/>
              </a:ext>
            </a:extLst>
          </p:cNvPr>
          <p:cNvCxnSpPr/>
          <p:nvPr/>
        </p:nvCxnSpPr>
        <p:spPr>
          <a:xfrm>
            <a:off x="534352" y="6196695"/>
            <a:ext cx="66943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30F73F-FEB7-47D4-A424-847F7EEA58EF}"/>
              </a:ext>
            </a:extLst>
          </p:cNvPr>
          <p:cNvCxnSpPr>
            <a:cxnSpLocks/>
          </p:cNvCxnSpPr>
          <p:nvPr/>
        </p:nvCxnSpPr>
        <p:spPr>
          <a:xfrm>
            <a:off x="4065819" y="3045277"/>
            <a:ext cx="0" cy="6273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6849396-2E88-48E3-8D92-40A6AD95AD75}"/>
              </a:ext>
            </a:extLst>
          </p:cNvPr>
          <p:cNvSpPr txBox="1"/>
          <p:nvPr/>
        </p:nvSpPr>
        <p:spPr>
          <a:xfrm>
            <a:off x="534353" y="5772149"/>
            <a:ext cx="352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BASS ANGLERS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69D8EE-14CE-4A5D-93A5-27ED985A01D9}"/>
              </a:ext>
            </a:extLst>
          </p:cNvPr>
          <p:cNvSpPr txBox="1"/>
          <p:nvPr/>
        </p:nvSpPr>
        <p:spPr>
          <a:xfrm>
            <a:off x="525019" y="8919864"/>
            <a:ext cx="353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CATFISH ANGLERS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E15FA3-8E8A-4DBB-8923-A5219DB8C828}"/>
              </a:ext>
            </a:extLst>
          </p:cNvPr>
          <p:cNvSpPr txBox="1"/>
          <p:nvPr/>
        </p:nvSpPr>
        <p:spPr>
          <a:xfrm>
            <a:off x="4075154" y="5774059"/>
            <a:ext cx="316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CRAPPIE ANGLERS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C44AD8-C6B3-4F79-871C-F08308741C6F}"/>
              </a:ext>
            </a:extLst>
          </p:cNvPr>
          <p:cNvSpPr txBox="1"/>
          <p:nvPr/>
        </p:nvSpPr>
        <p:spPr>
          <a:xfrm>
            <a:off x="4065817" y="8907721"/>
            <a:ext cx="317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SUNFISH ANGLERS</a:t>
            </a:r>
          </a:p>
        </p:txBody>
      </p:sp>
    </p:spTree>
    <p:extLst>
      <p:ext uri="{BB962C8B-B14F-4D97-AF65-F5344CB8AC3E}">
        <p14:creationId xmlns:p14="http://schemas.microsoft.com/office/powerpoint/2010/main" val="235362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6546-E2FF-4C7F-B068-07F1F1B8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917724"/>
          </a:xfrm>
        </p:spPr>
        <p:txBody>
          <a:bodyPr/>
          <a:lstStyle/>
          <a:p>
            <a:r>
              <a:rPr lang="en-US" b="1" u="sng" dirty="0"/>
              <a:t>Lake Carnico Creel Survey,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9F5E-7668-48E5-960C-CADA80372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1654724"/>
            <a:ext cx="6703695" cy="65748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Size limit on Bass…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Vegetation on Lake Carnico…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88620" lvl="1" indent="0">
              <a:buNone/>
            </a:pPr>
            <a:endParaRPr lang="en-US" dirty="0"/>
          </a:p>
          <a:p>
            <a:pPr marL="388620" lvl="1" indent="0">
              <a:buNone/>
            </a:pPr>
            <a:endParaRPr lang="en-US" dirty="0"/>
          </a:p>
          <a:p>
            <a:pPr marL="38862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1D8B97C-2C9C-49A5-8F92-86457D7B7F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324731"/>
              </p:ext>
            </p:extLst>
          </p:nvPr>
        </p:nvGraphicFramePr>
        <p:xfrm>
          <a:off x="3790950" y="1654724"/>
          <a:ext cx="3362325" cy="337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8F7DF5-21D3-458A-9E89-C3DD34A5E972}"/>
              </a:ext>
            </a:extLst>
          </p:cNvPr>
          <p:cNvSpPr txBox="1"/>
          <p:nvPr/>
        </p:nvSpPr>
        <p:spPr>
          <a:xfrm>
            <a:off x="243365" y="2724150"/>
            <a:ext cx="3362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“Should the Largemouth Bass size limit be changed to a  12” minimum size limit?”</a:t>
            </a:r>
          </a:p>
          <a:p>
            <a:r>
              <a:rPr lang="en-US" dirty="0"/>
              <a:t>N=265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0F4F89-4907-41F4-81D8-C2F58F1031A2}"/>
              </a:ext>
            </a:extLst>
          </p:cNvPr>
          <p:cNvSpPr txBox="1"/>
          <p:nvPr/>
        </p:nvSpPr>
        <p:spPr>
          <a:xfrm>
            <a:off x="523876" y="6725210"/>
            <a:ext cx="3362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“Over the last 3 years do you feel like the vegetation issues at Lake Carnico are…” </a:t>
            </a:r>
          </a:p>
          <a:p>
            <a:r>
              <a:rPr lang="en-US" dirty="0"/>
              <a:t>N= 206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DD38024A-BD04-44EC-ADEF-8B2E64E12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522112"/>
              </p:ext>
            </p:extLst>
          </p:nvPr>
        </p:nvGraphicFramePr>
        <p:xfrm>
          <a:off x="3612213" y="5622376"/>
          <a:ext cx="3719798" cy="357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816C0-A693-4A46-8E09-B09ED50C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5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6546-E2FF-4C7F-B068-07F1F1B8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917724"/>
          </a:xfrm>
        </p:spPr>
        <p:txBody>
          <a:bodyPr/>
          <a:lstStyle/>
          <a:p>
            <a:r>
              <a:rPr lang="en-US" b="1" u="sng" dirty="0"/>
              <a:t>Vegetation Plan for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9F5E-7668-48E5-960C-CADA80372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1453244"/>
            <a:ext cx="6703695" cy="8404922"/>
          </a:xfrm>
        </p:spPr>
        <p:txBody>
          <a:bodyPr>
            <a:normAutofit/>
          </a:bodyPr>
          <a:lstStyle/>
          <a:p>
            <a:r>
              <a:rPr lang="en-US" dirty="0"/>
              <a:t>600 more grass carp have been ordered </a:t>
            </a:r>
          </a:p>
          <a:p>
            <a:pPr lvl="1"/>
            <a:r>
              <a:rPr lang="en-US" dirty="0"/>
              <a:t>These fish DO make a difference, it’s just not overnight</a:t>
            </a:r>
          </a:p>
          <a:p>
            <a:pPr lvl="1"/>
            <a:endParaRPr lang="en-US" sz="1200" dirty="0"/>
          </a:p>
          <a:p>
            <a:r>
              <a:rPr lang="en-US" dirty="0"/>
              <a:t>Spraying will continue in 2023</a:t>
            </a:r>
          </a:p>
          <a:p>
            <a:pPr lvl="1"/>
            <a:r>
              <a:rPr lang="en-US" dirty="0"/>
              <a:t>Mixture of Diquat and Cutrine is effective</a:t>
            </a:r>
          </a:p>
          <a:p>
            <a:pPr lvl="1"/>
            <a:r>
              <a:rPr lang="en-US" dirty="0"/>
              <a:t>We are going to be more aggressive with it in 2023</a:t>
            </a:r>
          </a:p>
          <a:p>
            <a:pPr lvl="1"/>
            <a:r>
              <a:rPr lang="en-US" dirty="0"/>
              <a:t>We cannot directly spray around private docks</a:t>
            </a:r>
          </a:p>
          <a:p>
            <a:pPr lvl="2"/>
            <a:endParaRPr lang="en-US" sz="1200" dirty="0"/>
          </a:p>
          <a:p>
            <a:r>
              <a:rPr lang="en-US" dirty="0"/>
              <a:t>Reminder: Residents cannot treat the vegetation themselves </a:t>
            </a:r>
          </a:p>
          <a:p>
            <a:pPr lvl="1"/>
            <a:r>
              <a:rPr lang="en-US" dirty="0"/>
              <a:t>Kentucky Dept. of Agriculture rule</a:t>
            </a:r>
          </a:p>
          <a:p>
            <a:pPr lvl="1"/>
            <a:r>
              <a:rPr lang="en-US" dirty="0"/>
              <a:t>Consultants can help around private docks</a:t>
            </a:r>
          </a:p>
          <a:p>
            <a:pPr lvl="1"/>
            <a:r>
              <a:rPr lang="en-US" dirty="0"/>
              <a:t>I have a consultant list… just contact me if you’d like a copy</a:t>
            </a:r>
          </a:p>
          <a:p>
            <a:pPr lvl="2"/>
            <a:endParaRPr lang="en-US" sz="1200" dirty="0"/>
          </a:p>
          <a:p>
            <a:r>
              <a:rPr lang="en-US" dirty="0"/>
              <a:t>A few random thoughts… </a:t>
            </a:r>
          </a:p>
          <a:p>
            <a:pPr lvl="1"/>
            <a:r>
              <a:rPr lang="en-US" dirty="0"/>
              <a:t>This spring has been aggressive.  Don’t judge the whole year on the early growth</a:t>
            </a:r>
          </a:p>
          <a:p>
            <a:pPr lvl="2"/>
            <a:r>
              <a:rPr lang="en-US" dirty="0"/>
              <a:t>Silk algae, </a:t>
            </a:r>
            <a:r>
              <a:rPr lang="en-US" i="1" dirty="0"/>
              <a:t>Spirogyra</a:t>
            </a:r>
            <a:r>
              <a:rPr lang="en-US" dirty="0"/>
              <a:t>, early grower.  Should die back in June or so</a:t>
            </a:r>
          </a:p>
          <a:p>
            <a:pPr lvl="1"/>
            <a:r>
              <a:rPr lang="en-US" dirty="0"/>
              <a:t>Fragmentation- parts of the plant act </a:t>
            </a:r>
            <a:r>
              <a:rPr lang="en-US"/>
              <a:t>as seeds</a:t>
            </a:r>
            <a:endParaRPr lang="en-US" dirty="0"/>
          </a:p>
          <a:p>
            <a:pPr lvl="2"/>
            <a:r>
              <a:rPr lang="en-US" dirty="0"/>
              <a:t>Pulling or cutting is </a:t>
            </a:r>
            <a:r>
              <a:rPr lang="en-US" u="sng" dirty="0"/>
              <a:t>NOT</a:t>
            </a:r>
            <a:r>
              <a:rPr lang="en-US" dirty="0"/>
              <a:t> a good idea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816C0-A693-4A46-8E09-B09ED50C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28A-D50A-4864-9326-8AB88C4DB5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30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543</Words>
  <Application>Microsoft Office PowerPoint</Application>
  <PresentationFormat>Custom</PresentationFormat>
  <Paragraphs>106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Lake Carnico Creel Survey, 2022</vt:lpstr>
      <vt:lpstr>Lake Carnico Creel Survey, 2022</vt:lpstr>
      <vt:lpstr>Lake Carnico Creel Survey, 2022</vt:lpstr>
      <vt:lpstr>Lake Carnico Creel Survey, 2022</vt:lpstr>
      <vt:lpstr>Lake Carnico Creel Survey, 2022</vt:lpstr>
      <vt:lpstr>Vegetation Plan for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Carnico Creel Survey, 2022</dc:title>
  <dc:creator>Timmermann, Tom (FW)</dc:creator>
  <cp:lastModifiedBy>Timmermann, Tom (FW)</cp:lastModifiedBy>
  <cp:revision>10</cp:revision>
  <cp:lastPrinted>2023-05-15T17:30:51Z</cp:lastPrinted>
  <dcterms:created xsi:type="dcterms:W3CDTF">2023-05-15T15:28:27Z</dcterms:created>
  <dcterms:modified xsi:type="dcterms:W3CDTF">2023-05-19T15:02:42Z</dcterms:modified>
</cp:coreProperties>
</file>